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5"/>
  </p:sldMasterIdLst>
  <p:notesMasterIdLst>
    <p:notesMasterId r:id="rId29"/>
  </p:notesMasterIdLst>
  <p:sldIdLst>
    <p:sldId id="267" r:id="rId6"/>
    <p:sldId id="303" r:id="rId7"/>
    <p:sldId id="286" r:id="rId8"/>
    <p:sldId id="284" r:id="rId9"/>
    <p:sldId id="287" r:id="rId10"/>
    <p:sldId id="289" r:id="rId11"/>
    <p:sldId id="293" r:id="rId12"/>
    <p:sldId id="301" r:id="rId13"/>
    <p:sldId id="288" r:id="rId14"/>
    <p:sldId id="291" r:id="rId15"/>
    <p:sldId id="304" r:id="rId16"/>
    <p:sldId id="294" r:id="rId17"/>
    <p:sldId id="295" r:id="rId18"/>
    <p:sldId id="269" r:id="rId19"/>
    <p:sldId id="270" r:id="rId20"/>
    <p:sldId id="274" r:id="rId21"/>
    <p:sldId id="277" r:id="rId22"/>
    <p:sldId id="300" r:id="rId23"/>
    <p:sldId id="280" r:id="rId24"/>
    <p:sldId id="282" r:id="rId25"/>
    <p:sldId id="302" r:id="rId26"/>
    <p:sldId id="297" r:id="rId27"/>
    <p:sldId id="268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EE"/>
    <a:srgbClr val="FF7C7F"/>
    <a:srgbClr val="CB90F5"/>
    <a:srgbClr val="FFEFF5"/>
    <a:srgbClr val="F3E4E9"/>
    <a:srgbClr val="F6F6C0"/>
    <a:srgbClr val="90FCDF"/>
    <a:srgbClr val="666666"/>
    <a:srgbClr val="53247F"/>
    <a:srgbClr val="462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4" autoAdjust="0"/>
    <p:restoredTop sz="98710" autoAdjust="0"/>
  </p:normalViewPr>
  <p:slideViewPr>
    <p:cSldViewPr snapToGrid="0">
      <p:cViewPr varScale="1">
        <p:scale>
          <a:sx n="81" d="100"/>
          <a:sy n="81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5C793DD-D342-7E41-B18B-540F86A51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853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s://www.ncbi.nlm.nih.gov/pmc/articles/PMC3572715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www.tableaufit.com</a:t>
            </a:r>
            <a:r>
              <a:rPr lang="en-US" dirty="0" smtClean="0"/>
              <a:t>/</a:t>
            </a:r>
            <a:r>
              <a:rPr lang="en-US" dirty="0" err="1" smtClean="0"/>
              <a:t>sapir</a:t>
            </a:r>
            <a:r>
              <a:rPr lang="en-US" dirty="0" smtClean="0"/>
              <a:t>-</a:t>
            </a:r>
            <a:r>
              <a:rPr lang="en-US" dirty="0" err="1" smtClean="0"/>
              <a:t>whorf</a:t>
            </a:r>
            <a:r>
              <a:rPr lang="en-US" dirty="0" smtClean="0"/>
              <a:t>-data-visualization-tool-shapes-reality/</a:t>
            </a:r>
          </a:p>
          <a:p>
            <a:endParaRPr lang="en-US" dirty="0" smtClean="0"/>
          </a:p>
          <a:p>
            <a:r>
              <a:rPr lang="en-US" sz="1200" u="sng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  <a:hlinkClick r:id="rId3"/>
              </a:rPr>
              <a:t>https://www.ncbi.nlm.nih.gov/pmc/articles/PMC3572715/</a:t>
            </a:r>
            <a:endParaRPr lang="en-US" sz="1200" u="sng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sz="1200" u="sng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Zuni don</a:t>
            </a:r>
            <a:r>
              <a:rPr lang="mr-IN" sz="1200" u="sng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’</a:t>
            </a:r>
            <a:r>
              <a:rPr lang="en-US" sz="1200" u="sng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t differentiate</a:t>
            </a:r>
            <a:r>
              <a:rPr lang="en-US" sz="1200" u="sng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between orange &amp; yellow and so can’t tell things apart </a:t>
            </a:r>
            <a:r>
              <a:rPr lang="en-US" sz="1200" u="sng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and Russian (light blue/blue)</a:t>
            </a:r>
            <a:r>
              <a:rPr lang="en-US" sz="1200" u="sng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</a:t>
            </a:r>
            <a:r>
              <a:rPr lang="mr-IN" sz="1200" u="sng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–</a:t>
            </a:r>
            <a:r>
              <a:rPr lang="en-US" sz="1200" u="sng" kern="1200" baseline="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 can differentiate colors</a:t>
            </a:r>
          </a:p>
          <a:p>
            <a:endParaRPr lang="en-US" sz="1200" u="sng" kern="1200" dirty="0" smtClean="0">
              <a:solidFill>
                <a:schemeClr val="tx1"/>
              </a:solidFill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C793DD-D342-7E41-B18B-540F86A51CF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Suggests group C is higher</a:t>
            </a:r>
          </a:p>
          <a:p>
            <a:r>
              <a:rPr lang="en-US" dirty="0" smtClean="0"/>
              <a:t>But if we jitter the points, C doesn’t have enough data to justify that </a:t>
            </a:r>
            <a:r>
              <a:rPr lang="mr-IN" dirty="0" smtClean="0"/>
              <a:t>–</a:t>
            </a:r>
            <a:r>
              <a:rPr lang="en-US" dirty="0" smtClean="0"/>
              <a:t> goes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statisticay</a:t>
            </a:r>
            <a:r>
              <a:rPr lang="en-US" baseline="0" dirty="0" smtClean="0"/>
              <a:t> significance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effect size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C793DD-D342-7E41-B18B-540F86A51CF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09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Sumatriptam</a:t>
            </a:r>
            <a:endParaRPr lang="en-US" dirty="0" smtClean="0"/>
          </a:p>
          <a:p>
            <a:r>
              <a:rPr lang="en-US" dirty="0" smtClean="0"/>
              <a:t>Hepatocyte clearance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C793DD-D342-7E41-B18B-540F86A51CF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6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to know *what* data is being shown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C793DD-D342-7E41-B18B-540F86A51CF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Underlying</a:t>
            </a:r>
            <a:r>
              <a:rPr lang="en-US" baseline="0" dirty="0" smtClean="0"/>
              <a:t> visualization is the data</a:t>
            </a:r>
          </a:p>
          <a:p>
            <a:r>
              <a:rPr lang="en-US" baseline="0" dirty="0" smtClean="0"/>
              <a:t>Having access to all the relevant data is a key requirement to getting the whole picture</a:t>
            </a:r>
          </a:p>
          <a:p>
            <a:r>
              <a:rPr lang="en-US" baseline="0" dirty="0" smtClean="0"/>
              <a:t>Important that it be organized in a helpful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C793DD-D342-7E41-B18B-540F86A51CF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9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Iverson, Kenneth. Notation as a Tool of Thought. Communications of the ACM, August 1980, Volume 23 Issue 8, Pages 444–465.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C793DD-D342-7E41-B18B-540F86A51CF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02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molecule with SSSR of cardinality </a:t>
            </a:r>
            <a:r>
              <a:rPr lang="en-US" i="1" dirty="0" smtClean="0"/>
              <a:t>k</a:t>
            </a:r>
            <a:r>
              <a:rPr lang="en-US" dirty="0" smtClean="0"/>
              <a:t> can potentially generate 2</a:t>
            </a:r>
            <a:r>
              <a:rPr lang="en-US" i="1" baseline="30000" dirty="0" smtClean="0"/>
              <a:t>k</a:t>
            </a:r>
            <a:r>
              <a:rPr lang="en-US" dirty="0" smtClean="0"/>
              <a:t> unique scaffolds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AFB27-4383-714A-9213-7657E2270D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9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Resultant distributions</a:t>
            </a:r>
            <a:r>
              <a:rPr lang="en-US" baseline="0" dirty="0" smtClean="0"/>
              <a:t> can be quantified (say using a KS test)</a:t>
            </a:r>
          </a:p>
          <a:p>
            <a:r>
              <a:rPr lang="en-US" baseline="0" dirty="0" smtClean="0"/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Betweenness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centrality quantifies the number of times a node acts as a bridge along the shortest path between two other nodes.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Comparing these distributions accounts for common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scaffolds (overlap) and disjoint scaffolds 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AFB27-4383-714A-9213-7657E2270D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8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Edges shaded</a:t>
            </a:r>
            <a:r>
              <a:rPr lang="en-US" baseline="0" dirty="0" smtClean="0"/>
              <a:t> by edge </a:t>
            </a:r>
            <a:r>
              <a:rPr lang="en-US" baseline="0" dirty="0" err="1" smtClean="0"/>
              <a:t>betweeness</a:t>
            </a:r>
            <a:r>
              <a:rPr lang="en-US" baseline="0" dirty="0" smtClean="0"/>
              <a:t> – low </a:t>
            </a:r>
            <a:r>
              <a:rPr lang="en-US" baseline="0" dirty="0" err="1" smtClean="0"/>
              <a:t>betweenness</a:t>
            </a:r>
            <a:r>
              <a:rPr lang="en-US" baseline="0" dirty="0" smtClean="0"/>
              <a:t> low transparency</a:t>
            </a:r>
          </a:p>
          <a:p>
            <a:r>
              <a:rPr lang="en-US" baseline="0" dirty="0" smtClean="0"/>
              <a:t>Nodes transparency is a function of edge count – more edges more transparent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AFB27-4383-714A-9213-7657E2270DF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58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0"/>
            <a:ext cx="9144000" cy="241300"/>
          </a:xfrm>
          <a:prstGeom prst="rect">
            <a:avLst/>
          </a:prstGeom>
          <a:solidFill>
            <a:srgbClr val="5324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481D0-8281-994A-8052-4F4516572F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397194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2CFE0-EEF9-2043-BD1B-152E0CD9DC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3737449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72263" y="304800"/>
            <a:ext cx="2122487" cy="5440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15063" cy="5440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FF6F6-BAD5-E04A-88E9-E1C24B585A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134349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8C2D1-DB87-0B46-A026-7A31BCD3DA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178223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9D551-E69D-5F41-9B84-02A3D600B7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422150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19200"/>
            <a:ext cx="4165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219200"/>
            <a:ext cx="4165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DA7301-00DF-6E40-99E6-204F781DA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362049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491" y="0"/>
            <a:ext cx="8229600" cy="869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785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5761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1785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5761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5418C-96C4-5D48-ACF2-CA9BE7A670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3032767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D3A74-3DC9-CA43-B7CE-1BDB768C12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132970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5BF3A7-85F3-684E-8EC5-D649333B53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3103008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A2101-8469-B842-9571-5CD6F0A08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116777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EF2A8-EF91-6646-9D88-7B1AD16DC1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ftr" sz="quarter" idx="10"/>
          </p:nvPr>
        </p:nvSpPr>
        <p:spPr>
          <a:xfrm>
            <a:off x="457200" y="6672263"/>
            <a:ext cx="4048125" cy="1698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</a:t>
            </a:r>
            <a:r>
              <a:rPr lang="en-US" dirty="0"/>
              <a:t>Vertex Pharmaceuticals Incorporated</a:t>
            </a:r>
          </a:p>
        </p:txBody>
      </p:sp>
    </p:spTree>
    <p:extLst>
      <p:ext uri="{BB962C8B-B14F-4D97-AF65-F5344CB8AC3E}">
        <p14:creationId xmlns:p14="http://schemas.microsoft.com/office/powerpoint/2010/main" val="58364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848995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027" name="Group 21"/>
          <p:cNvGrpSpPr>
            <a:grpSpLocks/>
          </p:cNvGrpSpPr>
          <p:nvPr/>
        </p:nvGrpSpPr>
        <p:grpSpPr bwMode="auto">
          <a:xfrm>
            <a:off x="0" y="6635750"/>
            <a:ext cx="9144000" cy="225425"/>
            <a:chOff x="36" y="4118"/>
            <a:chExt cx="5760" cy="142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36" y="4159"/>
              <a:ext cx="5760" cy="101"/>
            </a:xfrm>
            <a:prstGeom prst="rect">
              <a:avLst/>
            </a:prstGeom>
            <a:solidFill>
              <a:srgbClr val="3E2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666666"/>
                </a:solidFill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36" y="4118"/>
              <a:ext cx="5760" cy="41"/>
            </a:xfrm>
            <a:prstGeom prst="rect">
              <a:avLst/>
            </a:prstGeom>
            <a:solidFill>
              <a:srgbClr val="B8B6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666666"/>
                </a:solidFill>
              </a:endParaRPr>
            </a:p>
          </p:txBody>
        </p:sp>
      </p:grpSp>
      <p:sp>
        <p:nvSpPr>
          <p:cNvPr id="1028" name="Rectangle 2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16000"/>
            <a:ext cx="8483600" cy="5094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29" name="Picture 6" descr="Vertex Logo P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00" y="6116638"/>
            <a:ext cx="83185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3" name="Rectangle 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672263"/>
            <a:ext cx="4048125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bg1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en-US" dirty="0"/>
              <a:t>©</a:t>
            </a:r>
            <a:r>
              <a:rPr lang="en-US" dirty="0" smtClean="0"/>
              <a:t>2019  </a:t>
            </a:r>
            <a:r>
              <a:rPr lang="en-US" dirty="0"/>
              <a:t>Vertex Pharmaceuticals Incorporated</a:t>
            </a:r>
          </a:p>
        </p:txBody>
      </p:sp>
      <p:sp>
        <p:nvSpPr>
          <p:cNvPr id="1054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900" y="6670675"/>
            <a:ext cx="32702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564382BB-C15B-5540-8D32-D170C337F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53247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53247F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53247F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53247F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53247F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53247F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53247F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53247F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53247F"/>
          </a:solidFill>
          <a:latin typeface="Arial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227013" indent="-227013" algn="l" rtl="0" eaLnBrk="1" fontAlgn="base" hangingPunct="1">
        <a:spcBef>
          <a:spcPct val="20000"/>
        </a:spcBef>
        <a:spcAft>
          <a:spcPct val="0"/>
        </a:spcAft>
        <a:buClr>
          <a:srgbClr val="53247F"/>
        </a:buClr>
        <a:buFont typeface="Time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  <a:ea typeface="+mn-ea"/>
        </a:defRPr>
      </a:lvl2pPr>
      <a:lvl3pPr marL="1087438" indent="-173038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539875" indent="-168275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00250" indent="-17145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457450" indent="-17145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666666"/>
          </a:solidFill>
          <a:latin typeface="+mn-lt"/>
          <a:ea typeface="+mn-ea"/>
        </a:defRPr>
      </a:lvl6pPr>
      <a:lvl7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666666"/>
          </a:solidFill>
          <a:latin typeface="+mn-lt"/>
          <a:ea typeface="+mn-ea"/>
        </a:defRPr>
      </a:lvl7pPr>
      <a:lvl8pPr marL="3371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666666"/>
          </a:solidFill>
          <a:latin typeface="+mn-lt"/>
          <a:ea typeface="+mn-ea"/>
        </a:defRPr>
      </a:lvl8pPr>
      <a:lvl9pPr marL="3829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666666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hyperlink" Target="https://www.biomedcentral.com/collections/programming-languages" TargetMode="External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hyperlink" Target="https://www.nature.com/articles/srep1389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hyperlink" Target="https://www.nature.com/articles/srep1389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hyperlink" Target="http://www.sciencedirect.com/science/article/pii/S1359644611001322" TargetMode="External"/><Relationship Id="rId6" Type="http://schemas.openxmlformats.org/officeDocument/2006/relationships/hyperlink" Target="https://www.ncbi.nlm.nih.gov/pubmed/1656297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hyperlink" Target="https://spotlite.nih.gov/ncats/scaffoldnetwork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nlinelibrary.wiley.com/doi/10.1002/qua.560140823/abstra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5" Type="http://schemas.openxmlformats.org/officeDocument/2006/relationships/image" Target="../media/image45.emf"/><Relationship Id="rId6" Type="http://schemas.openxmlformats.org/officeDocument/2006/relationships/image" Target="../media/image46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4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potlite.nih.gov/ncats/scaffoldnetwor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tableaufit.com/sapir-whorf-data-visualization-tool-shapes-reality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data-to-viz.com/caveat/boxplot.html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rd.springer.com/article/10.1007/s10822-012-9631-5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412" y="1337771"/>
            <a:ext cx="8872916" cy="5035594"/>
          </a:xfrm>
          <a:prstGeom prst="rect">
            <a:avLst/>
          </a:prstGeom>
        </p:spPr>
      </p:pic>
      <p:sp>
        <p:nvSpPr>
          <p:cNvPr id="15361" name="Rectangle 6"/>
          <p:cNvSpPr>
            <a:spLocks noChangeArrowheads="1"/>
          </p:cNvSpPr>
          <p:nvPr/>
        </p:nvSpPr>
        <p:spPr bwMode="auto">
          <a:xfrm>
            <a:off x="0" y="0"/>
            <a:ext cx="9144000" cy="1195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3" name="Rectangle 14"/>
          <p:cNvSpPr>
            <a:spLocks noChangeArrowheads="1"/>
          </p:cNvSpPr>
          <p:nvPr/>
        </p:nvSpPr>
        <p:spPr bwMode="auto">
          <a:xfrm>
            <a:off x="0" y="0"/>
            <a:ext cx="9144000" cy="241300"/>
          </a:xfrm>
          <a:prstGeom prst="rect">
            <a:avLst/>
          </a:prstGeom>
          <a:solidFill>
            <a:srgbClr val="5324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5364" name="Picture 36" descr="S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"/>
          <a:stretch>
            <a:fillRect/>
          </a:stretch>
        </p:blipFill>
        <p:spPr bwMode="auto">
          <a:xfrm>
            <a:off x="2844800" y="814388"/>
            <a:ext cx="53228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12" descr="vertexlogoR_colorRG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15938"/>
            <a:ext cx="1211263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4384481" y="4669803"/>
            <a:ext cx="4642556" cy="132343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D7035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4000" b="1" dirty="0">
                <a:solidFill>
                  <a:schemeClr val="bg1"/>
                </a:solidFill>
              </a:rPr>
              <a:t>You see what your tools let you </a:t>
            </a:r>
            <a:r>
              <a:rPr lang="en-US" sz="4000" b="1" dirty="0" smtClean="0">
                <a:solidFill>
                  <a:schemeClr val="bg1"/>
                </a:solidFill>
              </a:rPr>
              <a:t>see</a:t>
            </a:r>
            <a:endParaRPr lang="en-US" sz="40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5368" name="Footer Placeholder 4"/>
          <p:cNvSpPr txBox="1">
            <a:spLocks/>
          </p:cNvSpPr>
          <p:nvPr/>
        </p:nvSpPr>
        <p:spPr bwMode="auto">
          <a:xfrm>
            <a:off x="6034088" y="6577013"/>
            <a:ext cx="40481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800" b="1" dirty="0"/>
              <a:t>©</a:t>
            </a:r>
            <a:r>
              <a:rPr lang="en-US" sz="800" b="1" dirty="0" smtClean="0"/>
              <a:t>2019 </a:t>
            </a:r>
            <a:r>
              <a:rPr lang="en-US" sz="800" b="1" dirty="0"/>
              <a:t>Vertex Pharmaceuticals Incorporated     01/13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787354" y="5954075"/>
            <a:ext cx="4239683" cy="40011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5D7035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Rajarshi Guha |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cs typeface="Arial" charset="0"/>
              </a:rPr>
              <a:t>CADD GRC, 2019</a:t>
            </a:r>
            <a:endParaRPr lang="en-US" sz="2000" b="1" dirty="0">
              <a:solidFill>
                <a:schemeClr val="accent3">
                  <a:lumMod val="75000"/>
                </a:schemeClr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show me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pic>
        <p:nvPicPr>
          <p:cNvPr id="43" name="Picture 4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684"/>
            <a:ext cx="914400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3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(Programming) language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16000"/>
            <a:ext cx="4557486" cy="5094111"/>
          </a:xfrm>
        </p:spPr>
        <p:txBody>
          <a:bodyPr/>
          <a:lstStyle/>
          <a:p>
            <a:r>
              <a:rPr lang="en-US" dirty="0" smtClean="0"/>
              <a:t>Choice of programming language affects tool development</a:t>
            </a:r>
          </a:p>
          <a:p>
            <a:pPr lvl="1"/>
            <a:r>
              <a:rPr lang="en-US" dirty="0"/>
              <a:t>Imperative</a:t>
            </a:r>
          </a:p>
          <a:p>
            <a:pPr lvl="1"/>
            <a:r>
              <a:rPr lang="en-US" dirty="0"/>
              <a:t>Functional</a:t>
            </a:r>
          </a:p>
          <a:p>
            <a:pPr lvl="1"/>
            <a:r>
              <a:rPr lang="en-US" dirty="0"/>
              <a:t>Constraint</a:t>
            </a:r>
          </a:p>
          <a:p>
            <a:pPr lvl="1"/>
            <a:r>
              <a:rPr lang="en-US" dirty="0" smtClean="0"/>
              <a:t>Probabilistic</a:t>
            </a:r>
          </a:p>
          <a:p>
            <a:r>
              <a:rPr lang="en-US" dirty="0" smtClean="0"/>
              <a:t>Language paradigms can make things easier or harder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98145" y="1052287"/>
            <a:ext cx="3825364" cy="4908876"/>
            <a:chOff x="5098145" y="1052287"/>
            <a:chExt cx="3825364" cy="49088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4344" y="1103641"/>
              <a:ext cx="1831049" cy="243421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9344" y="1052287"/>
              <a:ext cx="1840809" cy="24414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8145" y="3519715"/>
              <a:ext cx="2005644" cy="244144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79344" y="3519715"/>
              <a:ext cx="1844165" cy="2441448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0" y="6366693"/>
            <a:ext cx="78377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www.biomedcentral.com</a:t>
            </a:r>
            <a:r>
              <a:rPr lang="en-US" sz="1200" dirty="0">
                <a:hlinkClick r:id="rId7"/>
              </a:rPr>
              <a:t>/collections/programming-languages</a:t>
            </a:r>
            <a:endParaRPr lang="en-US" sz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04971" y="1095829"/>
            <a:ext cx="3537856" cy="5185227"/>
            <a:chOff x="5232400" y="1095829"/>
            <a:chExt cx="3537856" cy="5185227"/>
          </a:xfrm>
        </p:grpSpPr>
        <p:sp>
          <p:nvSpPr>
            <p:cNvPr id="13" name="Content Placeholder 2"/>
            <p:cNvSpPr txBox="1">
              <a:spLocks/>
            </p:cNvSpPr>
            <p:nvPr/>
          </p:nvSpPr>
          <p:spPr bwMode="auto">
            <a:xfrm>
              <a:off x="5261427" y="1095829"/>
              <a:ext cx="3508829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27013" indent="-22701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53247F"/>
                </a:buClr>
                <a:buFont typeface="Times" charset="0"/>
                <a:buChar char="•"/>
                <a:defRPr sz="3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6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087438" indent="-173038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539875" indent="-168275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002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4574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666666"/>
                  </a:solidFill>
                  <a:latin typeface="+mn-lt"/>
                  <a:ea typeface="+mn-ea"/>
                </a:defRPr>
              </a:lvl6pPr>
              <a:lvl7pPr marL="29146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666666"/>
                  </a:solidFill>
                  <a:latin typeface="+mn-lt"/>
                  <a:ea typeface="+mn-ea"/>
                </a:defRPr>
              </a:lvl7pPr>
              <a:lvl8pPr marL="33718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666666"/>
                  </a:solidFill>
                  <a:latin typeface="+mn-lt"/>
                  <a:ea typeface="+mn-ea"/>
                </a:defRPr>
              </a:lvl8pPr>
              <a:lvl9pPr marL="3829050" indent="-1714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rgbClr val="666666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i="1" dirty="0" smtClean="0"/>
                <a:t>Expressivity</a:t>
              </a:r>
            </a:p>
            <a:p>
              <a:r>
                <a:rPr lang="en-US" i="1" dirty="0" err="1" smtClean="0"/>
                <a:t>Interoperabilty</a:t>
              </a:r>
              <a:endParaRPr lang="en-US" i="1" dirty="0" smtClean="0"/>
            </a:p>
            <a:p>
              <a:r>
                <a:rPr lang="en-US" i="1" dirty="0" smtClean="0"/>
                <a:t>Scalability</a:t>
              </a:r>
            </a:p>
            <a:p>
              <a:r>
                <a:rPr lang="en-US" i="1" dirty="0"/>
                <a:t>Correctness</a:t>
              </a:r>
            </a:p>
            <a:p>
              <a:pPr marL="0" indent="0">
                <a:buNone/>
              </a:pPr>
              <a:r>
                <a:rPr lang="en-US" i="1" dirty="0" smtClean="0"/>
                <a:t> 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32400" y="3465069"/>
              <a:ext cx="3240314" cy="2815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10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-malaria-allv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65" y="911096"/>
            <a:ext cx="5222043" cy="52220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N drugs against M</a:t>
            </a:r>
            <a:br>
              <a:rPr lang="en-US" dirty="0" smtClean="0"/>
            </a:br>
            <a:r>
              <a:rPr lang="en-US" dirty="0" smtClean="0"/>
              <a:t>drugs, pairwise</a:t>
            </a:r>
          </a:p>
          <a:p>
            <a:r>
              <a:rPr lang="en-US" dirty="0" smtClean="0"/>
              <a:t>Goal is to identify</a:t>
            </a:r>
            <a:br>
              <a:rPr lang="en-US" dirty="0" smtClean="0"/>
            </a:br>
            <a:r>
              <a:rPr lang="en-US" dirty="0" smtClean="0"/>
              <a:t>pairs that synergize</a:t>
            </a:r>
          </a:p>
          <a:p>
            <a:r>
              <a:rPr lang="en-US" dirty="0" smtClean="0"/>
              <a:t>Easy to identify </a:t>
            </a:r>
            <a:br>
              <a:rPr lang="en-US" dirty="0" smtClean="0"/>
            </a:br>
            <a:r>
              <a:rPr lang="en-US" dirty="0" smtClean="0"/>
              <a:t>most synergistic pair</a:t>
            </a:r>
          </a:p>
          <a:p>
            <a:r>
              <a:rPr lang="en-US" dirty="0" smtClean="0"/>
              <a:t>Non-trivial to find set</a:t>
            </a:r>
            <a:br>
              <a:rPr lang="en-US" dirty="0" smtClean="0"/>
            </a:br>
            <a:r>
              <a:rPr lang="en-US" dirty="0" smtClean="0"/>
              <a:t>of compounds whose</a:t>
            </a:r>
            <a:br>
              <a:rPr lang="en-US" dirty="0" smtClean="0"/>
            </a:br>
            <a:r>
              <a:rPr lang="en-US" dirty="0" smtClean="0"/>
              <a:t>combinations are the</a:t>
            </a:r>
            <a:br>
              <a:rPr lang="en-US" dirty="0" smtClean="0"/>
            </a:br>
            <a:r>
              <a:rPr lang="en-US" dirty="0" smtClean="0"/>
              <a:t>most synergistic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50386"/>
            <a:ext cx="2554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Mott et al, </a:t>
            </a:r>
            <a:r>
              <a:rPr lang="en-US" sz="1200" dirty="0" err="1" smtClean="0">
                <a:hlinkClick r:id="rId3"/>
              </a:rPr>
              <a:t>Sci</a:t>
            </a:r>
            <a:r>
              <a:rPr lang="en-US" sz="1200" dirty="0" smtClean="0">
                <a:hlinkClick r:id="rId3"/>
              </a:rPr>
              <a:t> Rep, </a:t>
            </a:r>
            <a:r>
              <a:rPr lang="en-US" sz="1200" b="1" dirty="0" smtClean="0">
                <a:hlinkClick r:id="rId3"/>
              </a:rPr>
              <a:t>2015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i="1" dirty="0" smtClean="0">
                <a:hlinkClick r:id="rId3"/>
              </a:rPr>
              <a:t>5</a:t>
            </a:r>
            <a:r>
              <a:rPr lang="en-US" sz="1200" dirty="0" smtClean="0">
                <a:hlinkClick r:id="rId3"/>
              </a:rPr>
              <a:t>, 13891</a:t>
            </a:r>
            <a:endParaRPr lang="en-US" sz="1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532887"/>
              </p:ext>
            </p:extLst>
          </p:nvPr>
        </p:nvGraphicFramePr>
        <p:xfrm>
          <a:off x="4778774" y="1642080"/>
          <a:ext cx="4143832" cy="3538498"/>
        </p:xfrm>
        <a:graphic>
          <a:graphicData uri="http://schemas.openxmlformats.org/drawingml/2006/table">
            <a:tbl>
              <a:tblPr/>
              <a:tblGrid>
                <a:gridCol w="1386041"/>
                <a:gridCol w="1886158"/>
                <a:gridCol w="871633"/>
              </a:tblGrid>
              <a:tr h="6433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Drug 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Synergy Metric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Methylene 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Reserpine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Artesunate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Reserpine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Methylene 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Miconazole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Artesunate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Halofantrine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-0.90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Artesunate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Mefloquine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Methylene 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Sarpogrelate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Methylene blue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Lumefantrine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Artesunate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Lumefantrine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ML238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Clobetasone butyrate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Genz-669178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Clobetasone butyrate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31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Verapamil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Clobetasone butyrate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45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work-malaria-overla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16" y="1175827"/>
            <a:ext cx="5491684" cy="5491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Switching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Synergy metrics used to </a:t>
            </a:r>
            <a:br>
              <a:rPr lang="en-US" dirty="0" smtClean="0"/>
            </a:br>
            <a:r>
              <a:rPr lang="en-US" dirty="0" smtClean="0"/>
              <a:t>weight edges</a:t>
            </a:r>
          </a:p>
          <a:p>
            <a:r>
              <a:rPr lang="en-US" dirty="0" smtClean="0"/>
              <a:t>Compute Minimum </a:t>
            </a:r>
            <a:br>
              <a:rPr lang="en-US" dirty="0" smtClean="0"/>
            </a:br>
            <a:r>
              <a:rPr lang="en-US" dirty="0" smtClean="0"/>
              <a:t>Spanning Tree</a:t>
            </a:r>
          </a:p>
          <a:p>
            <a:pPr lvl="1"/>
            <a:r>
              <a:rPr lang="en-US" dirty="0" smtClean="0"/>
              <a:t>Set of edges </a:t>
            </a:r>
            <a:br>
              <a:rPr lang="en-US" dirty="0" smtClean="0"/>
            </a:br>
            <a:r>
              <a:rPr lang="en-US" dirty="0" smtClean="0"/>
              <a:t>connecting all </a:t>
            </a:r>
            <a:br>
              <a:rPr lang="en-US" dirty="0" smtClean="0"/>
            </a:br>
            <a:r>
              <a:rPr lang="en-US" dirty="0" smtClean="0"/>
              <a:t>nodes that </a:t>
            </a:r>
            <a:br>
              <a:rPr lang="en-US" dirty="0" smtClean="0"/>
            </a:br>
            <a:r>
              <a:rPr lang="en-US" dirty="0" smtClean="0"/>
              <a:t>minimizes sum of </a:t>
            </a:r>
            <a:br>
              <a:rPr lang="en-US" dirty="0" smtClean="0"/>
            </a:br>
            <a:r>
              <a:rPr lang="en-US" dirty="0" smtClean="0"/>
              <a:t>edge weights</a:t>
            </a:r>
          </a:p>
          <a:p>
            <a:pPr lvl="1"/>
            <a:r>
              <a:rPr lang="en-US" dirty="0" smtClean="0"/>
              <a:t>Most Synergistic </a:t>
            </a:r>
            <a:br>
              <a:rPr lang="en-US" dirty="0" smtClean="0"/>
            </a:br>
            <a:r>
              <a:rPr lang="en-US" dirty="0" smtClean="0"/>
              <a:t>Subset (MSS)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350386"/>
            <a:ext cx="2554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Mott et al, </a:t>
            </a:r>
            <a:r>
              <a:rPr lang="en-US" sz="1200" dirty="0" err="1" smtClean="0">
                <a:hlinkClick r:id="rId3"/>
              </a:rPr>
              <a:t>Sci</a:t>
            </a:r>
            <a:r>
              <a:rPr lang="en-US" sz="1200" dirty="0" smtClean="0">
                <a:hlinkClick r:id="rId3"/>
              </a:rPr>
              <a:t> Rep, </a:t>
            </a:r>
            <a:r>
              <a:rPr lang="en-US" sz="1200" b="1" dirty="0" smtClean="0">
                <a:hlinkClick r:id="rId3"/>
              </a:rPr>
              <a:t>2015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i="1" dirty="0" smtClean="0">
                <a:hlinkClick r:id="rId3"/>
              </a:rPr>
              <a:t>5</a:t>
            </a:r>
            <a:r>
              <a:rPr lang="en-US" sz="1200" dirty="0" smtClean="0">
                <a:hlinkClick r:id="rId3"/>
              </a:rPr>
              <a:t>, 13891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361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chemical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comparisons employ a reduced (numerical) representation of the structure</a:t>
            </a:r>
          </a:p>
          <a:p>
            <a:pPr lvl="1"/>
            <a:r>
              <a:rPr lang="en-US" dirty="0"/>
              <a:t>Fingerprints, BCUTs, physicochemical descriptors</a:t>
            </a:r>
          </a:p>
          <a:p>
            <a:r>
              <a:rPr lang="en-US" dirty="0"/>
              <a:t>Perform comparisons in the new space </a:t>
            </a:r>
          </a:p>
          <a:p>
            <a:pPr lvl="1"/>
            <a:r>
              <a:rPr lang="en-US" dirty="0"/>
              <a:t>PCA, SOM, MDS, GTM, 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pic>
        <p:nvPicPr>
          <p:cNvPr id="6" name="Picture 5" descr="Screenshot 2015-08-10 11.49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9" y="3873649"/>
            <a:ext cx="3379918" cy="216590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614725" y="3584222"/>
            <a:ext cx="2326052" cy="2483556"/>
            <a:chOff x="3487725" y="4134556"/>
            <a:chExt cx="2269608" cy="2338355"/>
          </a:xfrm>
        </p:grpSpPr>
        <p:pic>
          <p:nvPicPr>
            <p:cNvPr id="9" name="Picture 8" descr="som-ena200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725" y="4203303"/>
              <a:ext cx="2269608" cy="226960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3979334" y="4134556"/>
              <a:ext cx="1326444" cy="22577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4016" y="3629377"/>
            <a:ext cx="3169984" cy="2593623"/>
            <a:chOff x="5974016" y="3629377"/>
            <a:chExt cx="3169984" cy="2593623"/>
          </a:xfrm>
        </p:grpSpPr>
        <p:pic>
          <p:nvPicPr>
            <p:cNvPr id="12" name="Picture 11" descr="csfp_all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016" y="3629377"/>
              <a:ext cx="3169984" cy="259362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8099777" y="4543779"/>
              <a:ext cx="959556" cy="11994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  <a:ea typeface="ＭＳ Ｐゴシック" pitchFamily="-110" charset="-128"/>
                <a:cs typeface="ＭＳ Ｐゴシック" pitchFamily="-110" charset="-128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0" y="6333446"/>
            <a:ext cx="6788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5"/>
              </a:rPr>
              <a:t>Schamberger et al, </a:t>
            </a:r>
            <a:r>
              <a:rPr lang="en-US" sz="1200" i="1" dirty="0" smtClean="0">
                <a:hlinkClick r:id="rId5"/>
              </a:rPr>
              <a:t>DDT</a:t>
            </a:r>
            <a:r>
              <a:rPr lang="en-US" sz="1200" dirty="0" smtClean="0">
                <a:hlinkClick r:id="rId5"/>
              </a:rPr>
              <a:t>, </a:t>
            </a:r>
            <a:r>
              <a:rPr lang="en-US" sz="1200" b="1" dirty="0" smtClean="0">
                <a:hlinkClick r:id="rId5"/>
              </a:rPr>
              <a:t>2011</a:t>
            </a:r>
            <a:r>
              <a:rPr lang="en-US" sz="1200" dirty="0" smtClean="0">
                <a:hlinkClick r:id="rId5"/>
              </a:rPr>
              <a:t>, 636-641</a:t>
            </a:r>
            <a:r>
              <a:rPr lang="en-US" sz="1200" dirty="0" smtClean="0"/>
              <a:t>; Brian McClain, Vertex; </a:t>
            </a:r>
            <a:r>
              <a:rPr lang="en-US" sz="1200" dirty="0" smtClean="0">
                <a:hlinkClick r:id="rId6"/>
              </a:rPr>
              <a:t>Krier et al, JCIM, 2006, 512-514;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2612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Scaffolds are generated by exhaustive </a:t>
            </a:r>
            <a:r>
              <a:rPr lang="en-US" dirty="0" smtClean="0"/>
              <a:t>decomposition of frameworks</a:t>
            </a:r>
          </a:p>
          <a:p>
            <a:r>
              <a:rPr lang="en-US" dirty="0" smtClean="0"/>
              <a:t>Scaffolds are nodes, connected by directed edges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61212" y="5628468"/>
            <a:ext cx="151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4 compounds</a:t>
            </a:r>
            <a:endParaRPr lang="en-US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38" y="3250991"/>
            <a:ext cx="3051022" cy="21681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network </a:t>
            </a:r>
            <a:r>
              <a:rPr lang="en-US" dirty="0"/>
              <a:t>r</a:t>
            </a:r>
            <a:r>
              <a:rPr lang="en-US" dirty="0" smtClean="0"/>
              <a:t>epresentations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51846" y="5645179"/>
            <a:ext cx="186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1912 compounds</a:t>
            </a:r>
            <a:endParaRPr lang="en-US" b="1" i="1" dirty="0"/>
          </a:p>
        </p:txBody>
      </p:sp>
      <p:pic>
        <p:nvPicPr>
          <p:cNvPr id="18" name="Picture 17" descr="Screenshot 2015-08-11 10.0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206" y="3112993"/>
            <a:ext cx="2587953" cy="25573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69929"/>
            <a:ext cx="47534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spotlite.nih.gov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ncats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scaffoldnetwork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528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Metrics for the </a:t>
            </a:r>
            <a:r>
              <a:rPr lang="en-US" dirty="0"/>
              <a:t>c</a:t>
            </a:r>
            <a:r>
              <a:rPr lang="en-US" dirty="0" smtClean="0"/>
              <a:t>omplete </a:t>
            </a:r>
            <a:r>
              <a:rPr lang="en-US" dirty="0"/>
              <a:t>n</a:t>
            </a:r>
            <a:r>
              <a:rPr lang="en-US" dirty="0" smtClean="0"/>
              <a:t>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Examined vertex-level measures of centrality</a:t>
            </a:r>
          </a:p>
          <a:p>
            <a:pPr lvl="1"/>
            <a:r>
              <a:rPr lang="en-US" dirty="0">
                <a:solidFill>
                  <a:srgbClr val="7F7F7F"/>
                </a:solidFill>
              </a:rPr>
              <a:t>C</a:t>
            </a:r>
            <a:r>
              <a:rPr lang="en-US" dirty="0" smtClean="0">
                <a:solidFill>
                  <a:srgbClr val="7F7F7F"/>
                </a:solidFill>
              </a:rPr>
              <a:t>loseness, </a:t>
            </a:r>
            <a:r>
              <a:rPr lang="en-US" dirty="0" err="1" smtClean="0">
                <a:solidFill>
                  <a:srgbClr val="7F7F7F"/>
                </a:solidFill>
              </a:rPr>
              <a:t>betweenness</a:t>
            </a:r>
            <a:r>
              <a:rPr lang="en-US" dirty="0" smtClean="0">
                <a:solidFill>
                  <a:srgbClr val="7F7F7F"/>
                </a:solidFill>
              </a:rPr>
              <a:t>, …</a:t>
            </a:r>
          </a:p>
        </p:txBody>
      </p:sp>
      <p:pic>
        <p:nvPicPr>
          <p:cNvPr id="10" name="Picture 9" descr="b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37" y="2374870"/>
            <a:ext cx="4114800" cy="3291840"/>
          </a:xfrm>
          <a:prstGeom prst="rect">
            <a:avLst/>
          </a:prstGeom>
        </p:spPr>
      </p:pic>
      <p:pic>
        <p:nvPicPr>
          <p:cNvPr id="11" name="Picture 10" descr="cl-i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7" y="2374870"/>
            <a:ext cx="411480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25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shot 2015-08-11 09.58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47" y="1363154"/>
            <a:ext cx="4349065" cy="4080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 network to scaffold forest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76238" y="5689749"/>
            <a:ext cx="41859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MIPE, 1912 compounds</a:t>
            </a:r>
            <a:endParaRPr lang="en-US" sz="3200" b="1" dirty="0"/>
          </a:p>
        </p:txBody>
      </p:sp>
      <p:pic>
        <p:nvPicPr>
          <p:cNvPr id="3" name="Picture 2" descr="Screenshot 2015-08-12 09.09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5" y="1356392"/>
            <a:ext cx="4059486" cy="408736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06324" y="2235944"/>
            <a:ext cx="7381340" cy="277752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1"/>
            <a:r>
              <a:rPr lang="en-US" dirty="0" smtClean="0"/>
              <a:t>Disconnected components 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structurally related scaffolds, scaffolds diversity</a:t>
            </a:r>
          </a:p>
          <a:p>
            <a:pPr lvl="1"/>
            <a:r>
              <a:rPr lang="en-US" dirty="0" smtClean="0"/>
              <a:t>Singletons </a:t>
            </a:r>
          </a:p>
          <a:p>
            <a:pPr lvl="2"/>
            <a:r>
              <a:rPr lang="en-US" dirty="0" smtClean="0">
                <a:solidFill>
                  <a:srgbClr val="7F7F7F"/>
                </a:solidFill>
              </a:rPr>
              <a:t>scaffolds with no superstructure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Branching within connected components</a:t>
            </a:r>
          </a:p>
          <a:p>
            <a:pPr lvl="2"/>
            <a:r>
              <a:rPr lang="en-US" dirty="0" smtClean="0">
                <a:solidFill>
                  <a:srgbClr val="7F7F7F"/>
                </a:solidFill>
              </a:rPr>
              <a:t>scaffold complexity</a:t>
            </a:r>
          </a:p>
        </p:txBody>
      </p:sp>
    </p:spTree>
    <p:extLst>
      <p:ext uri="{BB962C8B-B14F-4D97-AF65-F5344CB8AC3E}">
        <p14:creationId xmlns:p14="http://schemas.microsoft.com/office/powerpoint/2010/main" val="56371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large library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imply a large forest</a:t>
            </a:r>
          </a:p>
          <a:p>
            <a:r>
              <a:rPr lang="en-US" dirty="0" smtClean="0"/>
              <a:t>Forest size is a function of scaffold diversity</a:t>
            </a:r>
            <a:endParaRPr lang="en-US" dirty="0"/>
          </a:p>
        </p:txBody>
      </p:sp>
      <p:pic>
        <p:nvPicPr>
          <p:cNvPr id="8" name="Picture 7" descr="Screenshot 2015-08-11 10.21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616220"/>
            <a:ext cx="3715339" cy="35749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Forest size </a:t>
            </a:r>
            <a:r>
              <a:rPr lang="en-US" dirty="0" err="1" smtClean="0"/>
              <a:t>vs</a:t>
            </a:r>
            <a:r>
              <a:rPr lang="en-US" dirty="0" smtClean="0"/>
              <a:t> library </a:t>
            </a:r>
            <a:r>
              <a:rPr lang="en-US" dirty="0"/>
              <a:t>s</a:t>
            </a:r>
            <a:r>
              <a:rPr lang="en-US" dirty="0" smtClean="0"/>
              <a:t>ize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4840" y="5977142"/>
            <a:ext cx="225009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CL1420, 31K </a:t>
            </a:r>
            <a:br>
              <a:rPr lang="en-US" sz="1800" dirty="0" smtClean="0"/>
            </a:br>
            <a:r>
              <a:rPr lang="en-US" sz="1800" dirty="0" smtClean="0"/>
              <a:t>combinatorial library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804657" y="5985407"/>
            <a:ext cx="34133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ChemDiv</a:t>
            </a:r>
            <a:r>
              <a:rPr lang="en-US" sz="1800" dirty="0" smtClean="0"/>
              <a:t>, 409 Natural Products 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240" y="2480354"/>
            <a:ext cx="3798768" cy="35274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060" y="5705921"/>
            <a:ext cx="1443701" cy="9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14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key feature is the nature of branching in individual trees</a:t>
            </a:r>
          </a:p>
          <a:p>
            <a:r>
              <a:rPr lang="en-US" dirty="0" smtClean="0"/>
              <a:t>Characterized by I</a:t>
            </a:r>
            <a:r>
              <a:rPr lang="en-US" baseline="-25000" dirty="0" smtClean="0"/>
              <a:t>D</a:t>
            </a:r>
            <a:r>
              <a:rPr lang="en-US" dirty="0"/>
              <a:t> </a:t>
            </a:r>
            <a:r>
              <a:rPr lang="en-US" dirty="0" smtClean="0"/>
              <a:t>- information theoretic descriptor of branching derived from the distance matrix</a:t>
            </a:r>
            <a:endParaRPr lang="en-US" baseline="-25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Summarizing forests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05110"/>
            <a:ext cx="3383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hlinkClick r:id="rId2"/>
              </a:rPr>
              <a:t>Bonchev</a:t>
            </a:r>
            <a:r>
              <a:rPr lang="en-US" sz="1200" dirty="0" smtClean="0">
                <a:hlinkClick r:id="rId2"/>
              </a:rPr>
              <a:t> &amp; </a:t>
            </a:r>
            <a:r>
              <a:rPr lang="en-US" sz="1200" dirty="0" err="1" smtClean="0">
                <a:hlinkClick r:id="rId2"/>
              </a:rPr>
              <a:t>Trinajistic</a:t>
            </a:r>
            <a:r>
              <a:rPr lang="en-US" sz="1200" dirty="0" smtClean="0">
                <a:hlinkClick r:id="rId2"/>
              </a:rPr>
              <a:t>, </a:t>
            </a:r>
            <a:r>
              <a:rPr lang="en-US" sz="1200" i="1" dirty="0" smtClean="0">
                <a:hlinkClick r:id="rId2"/>
              </a:rPr>
              <a:t>IJQC</a:t>
            </a:r>
            <a:r>
              <a:rPr lang="en-US" sz="1200" dirty="0" smtClean="0">
                <a:hlinkClick r:id="rId2"/>
              </a:rPr>
              <a:t>, </a:t>
            </a:r>
            <a:r>
              <a:rPr lang="en-US" sz="1200" b="1" dirty="0" smtClean="0">
                <a:hlinkClick r:id="rId2"/>
              </a:rPr>
              <a:t>1978</a:t>
            </a:r>
            <a:r>
              <a:rPr lang="en-US" sz="1200" dirty="0" smtClean="0">
                <a:hlinkClick r:id="rId2"/>
              </a:rPr>
              <a:t>, </a:t>
            </a:r>
            <a:r>
              <a:rPr lang="en-US" sz="1200" i="1" dirty="0" smtClean="0">
                <a:hlinkClick r:id="rId2"/>
              </a:rPr>
              <a:t>14</a:t>
            </a:r>
            <a:r>
              <a:rPr lang="en-US" sz="1200" dirty="0" smtClean="0">
                <a:hlinkClick r:id="rId2"/>
              </a:rPr>
              <a:t>, 293-303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45052" y="562054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</a:t>
            </a:r>
            <a:r>
              <a:rPr lang="en-US" b="1" baseline="-25000" dirty="0"/>
              <a:t>D</a:t>
            </a:r>
            <a:r>
              <a:rPr lang="en-US" b="1" dirty="0" smtClean="0"/>
              <a:t> = 978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16111" y="5620545"/>
            <a:ext cx="114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D</a:t>
            </a:r>
            <a:r>
              <a:rPr lang="en-US" b="1" dirty="0" smtClean="0"/>
              <a:t> = 90794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18" y="3841474"/>
            <a:ext cx="2159000" cy="1866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266" y="3753645"/>
            <a:ext cx="2159000" cy="186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266" y="3753645"/>
            <a:ext cx="2159000" cy="1866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34" y="3841474"/>
            <a:ext cx="2159000" cy="1866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7945" y="563764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D</a:t>
            </a:r>
            <a:r>
              <a:rPr lang="en-US" b="1" dirty="0" smtClean="0"/>
              <a:t> = 3456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16446" y="5649241"/>
            <a:ext cx="126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</a:t>
            </a:r>
            <a:r>
              <a:rPr lang="en-US" b="1" baseline="-25000" dirty="0"/>
              <a:t>D</a:t>
            </a:r>
            <a:r>
              <a:rPr lang="en-US" b="1" dirty="0" smtClean="0"/>
              <a:t> = 979252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072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2794" y="1437193"/>
            <a:ext cx="8041206" cy="1514436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What is a small molecule doing inside the human body?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12" y="3152454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053" y="3245249"/>
            <a:ext cx="18288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356" y="3247264"/>
            <a:ext cx="18288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7598" y="1320212"/>
            <a:ext cx="6834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/>
              <a:t>Q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31319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metric also allows us to drill down</a:t>
            </a:r>
          </a:p>
          <a:p>
            <a:pPr lvl="1"/>
            <a:r>
              <a:rPr lang="en-US" dirty="0" smtClean="0"/>
              <a:t>Select scaffolds of given branching complexity</a:t>
            </a:r>
          </a:p>
          <a:p>
            <a:pPr lvl="1"/>
            <a:r>
              <a:rPr lang="en-US" dirty="0" smtClean="0"/>
              <a:t>Identify scaffolds of given complexity range across different libraries (equivalent to finding holes in scaffold coverage)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" y="3917025"/>
            <a:ext cx="2537836" cy="2213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66" y="3917025"/>
            <a:ext cx="2165809" cy="17680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343" y="4013301"/>
            <a:ext cx="2428166" cy="21181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44" y="3483003"/>
            <a:ext cx="1758421" cy="2648486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49326"/>
              </p:ext>
            </p:extLst>
          </p:nvPr>
        </p:nvGraphicFramePr>
        <p:xfrm>
          <a:off x="4506895" y="4746235"/>
          <a:ext cx="828696" cy="678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7" imgW="139700" imgH="114300" progId="Equation.3">
                  <p:embed/>
                </p:oleObj>
              </mc:Choice>
              <mc:Fallback>
                <p:oleObj name="Equation" r:id="rId7" imgW="139700" imgH="114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6895" y="4746235"/>
                        <a:ext cx="828696" cy="678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45118" y="354864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LOPAC, I</a:t>
            </a:r>
            <a:r>
              <a:rPr lang="en-US" b="1" baseline="-25000" dirty="0" smtClean="0"/>
              <a:t>D</a:t>
            </a:r>
            <a:r>
              <a:rPr lang="en-US" b="1" dirty="0" smtClean="0"/>
              <a:t> = 10214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29335" y="354769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MIPE, I</a:t>
            </a:r>
            <a:r>
              <a:rPr lang="en-US" b="1" baseline="-25000" dirty="0" smtClean="0"/>
              <a:t>D</a:t>
            </a:r>
            <a:r>
              <a:rPr lang="en-US" b="1" dirty="0" smtClean="0"/>
              <a:t> = 10197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177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 </a:t>
            </a:r>
            <a:r>
              <a:rPr lang="en-US" u="sng" dirty="0" smtClean="0"/>
              <a:t>all</a:t>
            </a:r>
            <a:r>
              <a:rPr lang="en-US" dirty="0" smtClean="0"/>
              <a:t>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016001"/>
            <a:ext cx="8634515" cy="1741404"/>
          </a:xfrm>
        </p:spPr>
        <p:txBody>
          <a:bodyPr/>
          <a:lstStyle/>
          <a:p>
            <a:r>
              <a:rPr lang="en-US" dirty="0" smtClean="0"/>
              <a:t>The ultimate limitation to  getting the whole picture is the data you have </a:t>
            </a:r>
            <a:r>
              <a:rPr lang="mr-IN" dirty="0" smtClean="0"/>
              <a:t>–</a:t>
            </a:r>
            <a:r>
              <a:rPr lang="en-US" dirty="0" smtClean="0"/>
              <a:t> internal &amp; external</a:t>
            </a:r>
          </a:p>
          <a:p>
            <a:r>
              <a:rPr lang="en-US" dirty="0" smtClean="0"/>
              <a:t>Integration is boring but worth it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43306" y="3789193"/>
            <a:ext cx="8262083" cy="2381226"/>
            <a:chOff x="543560" y="3956308"/>
            <a:chExt cx="8262083" cy="238122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560" y="4075828"/>
              <a:ext cx="1528356" cy="16306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57532" y="5836789"/>
              <a:ext cx="151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Guidance</a:t>
              </a:r>
              <a:endParaRPr lang="en-US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2926" y="4065670"/>
              <a:ext cx="3455100" cy="17332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663330" y="5838145"/>
              <a:ext cx="14997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Summary</a:t>
              </a:r>
              <a:endParaRPr lang="en-US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5133" y="3956308"/>
              <a:ext cx="2330510" cy="187353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748681" y="5875869"/>
              <a:ext cx="1756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Serendipity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49432" y="3542807"/>
            <a:ext cx="6087088" cy="2265635"/>
            <a:chOff x="1081072" y="3542807"/>
            <a:chExt cx="6087088" cy="226563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4711" y="3542807"/>
              <a:ext cx="3008925" cy="110300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1072" y="3544504"/>
              <a:ext cx="2945797" cy="114558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8503" y="4949068"/>
              <a:ext cx="2879657" cy="85937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03047" y="4953084"/>
              <a:ext cx="2775371" cy="829110"/>
            </a:xfrm>
            <a:prstGeom prst="rect">
              <a:avLst/>
            </a:prstGeom>
          </p:spPr>
        </p:pic>
      </p:grp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306819" y="2655723"/>
            <a:ext cx="8484134" cy="73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247F"/>
              </a:buClr>
              <a:buFont typeface="Times" charset="0"/>
              <a:buChar char="•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87438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539875" indent="-16827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00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4574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66666"/>
                </a:solidFill>
                <a:latin typeface="+mn-lt"/>
                <a:ea typeface="+mn-ea"/>
              </a:defRPr>
            </a:lvl6pPr>
            <a:lvl7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66666"/>
                </a:solidFill>
                <a:latin typeface="+mn-lt"/>
                <a:ea typeface="+mn-ea"/>
              </a:defRPr>
            </a:lvl7pPr>
            <a:lvl8pPr marL="3371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66666"/>
                </a:solidFill>
                <a:latin typeface="+mn-lt"/>
                <a:ea typeface="+mn-ea"/>
              </a:defRPr>
            </a:lvl8pPr>
            <a:lvl9pPr marL="3829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666666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/>
              <a:t>The benefits of integration 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60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see all there is to see?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access to all the data</a:t>
            </a:r>
          </a:p>
          <a:p>
            <a:r>
              <a:rPr lang="en-US" dirty="0" smtClean="0"/>
              <a:t>If you know the different representations, make sure your tools support them</a:t>
            </a:r>
          </a:p>
          <a:p>
            <a:r>
              <a:rPr lang="en-US" dirty="0" smtClean="0"/>
              <a:t>No one tool will let see the whole picture</a:t>
            </a:r>
          </a:p>
          <a:p>
            <a:r>
              <a:rPr lang="en-US" dirty="0" smtClean="0"/>
              <a:t>Make sure you have a toolbox </a:t>
            </a:r>
            <a:r>
              <a:rPr lang="mr-IN" dirty="0" smtClean="0"/>
              <a:t>–</a:t>
            </a:r>
            <a:r>
              <a:rPr lang="en-US" dirty="0" smtClean="0"/>
              <a:t> with tools that work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A6E28D5-EAB6-3D47-97D7-93BCECCA8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7" y="833657"/>
            <a:ext cx="8738807" cy="57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Brian McClain </a:t>
            </a:r>
          </a:p>
          <a:p>
            <a:r>
              <a:rPr lang="en-US" dirty="0" smtClean="0"/>
              <a:t>Brian Goldman</a:t>
            </a:r>
          </a:p>
          <a:p>
            <a:r>
              <a:rPr lang="en-US" dirty="0" smtClean="0"/>
              <a:t>Ben </a:t>
            </a:r>
            <a:r>
              <a:rPr lang="en-US" dirty="0" err="1" smtClean="0"/>
              <a:t>Chittick</a:t>
            </a:r>
            <a:endParaRPr lang="en-US" dirty="0" smtClean="0"/>
          </a:p>
          <a:p>
            <a:r>
              <a:rPr lang="en-US" dirty="0" smtClean="0"/>
              <a:t>Daniel McMasters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NCATS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/>
              <a:t>Dac-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/>
              <a:t>Nguyen </a:t>
            </a:r>
            <a:endParaRPr lang="en-US" dirty="0" smtClean="0"/>
          </a:p>
          <a:p>
            <a:r>
              <a:rPr lang="en-US" dirty="0" smtClean="0"/>
              <a:t>Lu Chen</a:t>
            </a:r>
          </a:p>
          <a:p>
            <a:r>
              <a:rPr lang="en-US" dirty="0" smtClean="0"/>
              <a:t>Brian Mott</a:t>
            </a:r>
          </a:p>
          <a:p>
            <a:r>
              <a:rPr lang="en-US" dirty="0" smtClean="0"/>
              <a:t>Craig Thomas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4714" y="4610073"/>
            <a:ext cx="8454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hlinkClick r:id="rId2"/>
              </a:rPr>
              <a:t>https://</a:t>
            </a:r>
            <a:r>
              <a:rPr lang="en-US" sz="3000" b="1" dirty="0" err="1">
                <a:hlinkClick r:id="rId2"/>
              </a:rPr>
              <a:t>spotlite.nih.gov</a:t>
            </a:r>
            <a:r>
              <a:rPr lang="en-US" sz="3000" b="1" dirty="0">
                <a:hlinkClick r:id="rId2"/>
              </a:rPr>
              <a:t>/</a:t>
            </a:r>
            <a:r>
              <a:rPr lang="en-US" sz="3000" b="1" dirty="0" err="1">
                <a:hlinkClick r:id="rId2"/>
              </a:rPr>
              <a:t>ncats</a:t>
            </a:r>
            <a:r>
              <a:rPr lang="en-US" sz="3000" b="1" dirty="0">
                <a:hlinkClick r:id="rId2"/>
              </a:rPr>
              <a:t>/</a:t>
            </a:r>
            <a:r>
              <a:rPr lang="en-US" sz="3000" b="1" dirty="0" err="1">
                <a:hlinkClick r:id="rId2"/>
              </a:rPr>
              <a:t>scaffoldnetwork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48080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Sapir Whorf for data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18487" y="4812925"/>
            <a:ext cx="7856097" cy="1146839"/>
            <a:chOff x="634942" y="3810232"/>
            <a:chExt cx="7856097" cy="1146839"/>
          </a:xfrm>
        </p:grpSpPr>
        <p:sp>
          <p:nvSpPr>
            <p:cNvPr id="6" name="TextBox 5"/>
            <p:cNvSpPr txBox="1"/>
            <p:nvPr/>
          </p:nvSpPr>
          <p:spPr>
            <a:xfrm>
              <a:off x="634942" y="3810232"/>
              <a:ext cx="78560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1" dirty="0" smtClean="0"/>
                <a:t>The </a:t>
              </a:r>
              <a:r>
                <a:rPr lang="en-US" sz="3200" b="1" i="1" dirty="0"/>
                <a:t>limits of the tool shapes my reality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82076" y="4495406"/>
              <a:ext cx="22033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Bridget </a:t>
              </a:r>
              <a:r>
                <a:rPr lang="en-US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Cogley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81935" y="1206138"/>
            <a:ext cx="78897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/>
              <a:t>The </a:t>
            </a:r>
            <a:r>
              <a:rPr lang="en-US" sz="3200" b="1" i="1" dirty="0"/>
              <a:t>structure of a language </a:t>
            </a:r>
            <a:r>
              <a:rPr lang="en-US" sz="3200" b="1" i="1" strike="sngStrike" dirty="0"/>
              <a:t>determines or</a:t>
            </a:r>
            <a:r>
              <a:rPr lang="en-US" sz="3200" b="1" i="1" dirty="0"/>
              <a:t> greatly influences the modes of thought and behavior characteristic of the culture in which it is spoken.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7640" y="3244036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Sapir &amp; Whorf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350386"/>
            <a:ext cx="5367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err="1">
                <a:hlinkClick r:id="rId3"/>
              </a:rPr>
              <a:t>www.tableaufit.com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sapir</a:t>
            </a:r>
            <a:r>
              <a:rPr lang="en-US" sz="1200" dirty="0">
                <a:hlinkClick r:id="rId3"/>
              </a:rPr>
              <a:t>-</a:t>
            </a:r>
            <a:r>
              <a:rPr lang="en-US" sz="1200" dirty="0" err="1">
                <a:hlinkClick r:id="rId3"/>
              </a:rPr>
              <a:t>whorf</a:t>
            </a:r>
            <a:r>
              <a:rPr lang="en-US" sz="1200" dirty="0">
                <a:hlinkClick r:id="rId3"/>
              </a:rPr>
              <a:t>-data-visualization-tool-shapes-reality/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3356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don’t always have the whole truth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88" y="1207126"/>
            <a:ext cx="6663323" cy="48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83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datasaurus</a:t>
            </a:r>
            <a:r>
              <a:rPr lang="en-US" dirty="0" smtClean="0"/>
              <a:t> dozen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pic>
        <p:nvPicPr>
          <p:cNvPr id="9" name="Picture 8" descr="datasauru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3" y="886930"/>
            <a:ext cx="7323137" cy="56957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894" y="758042"/>
            <a:ext cx="1835008" cy="15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5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879E-6 -3.08619E-6 L -0.00191 0.617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08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Bins and boxes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223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err="1">
                <a:hlinkClick r:id="rId4"/>
              </a:rPr>
              <a:t>www.data</a:t>
            </a:r>
            <a:r>
              <a:rPr lang="en-US" sz="1200" dirty="0">
                <a:hlinkClick r:id="rId4"/>
              </a:rPr>
              <a:t>-to-</a:t>
            </a:r>
            <a:r>
              <a:rPr lang="en-US" sz="1200" dirty="0" err="1">
                <a:hlinkClick r:id="rId4"/>
              </a:rPr>
              <a:t>viz.com</a:t>
            </a:r>
            <a:r>
              <a:rPr lang="en-US" sz="1200" dirty="0">
                <a:hlinkClick r:id="rId4"/>
              </a:rPr>
              <a:t>/caveat/</a:t>
            </a:r>
            <a:r>
              <a:rPr lang="en-US" sz="1200" dirty="0" err="1">
                <a:hlinkClick r:id="rId4"/>
              </a:rPr>
              <a:t>boxplot.html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1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Bins and boxes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85" y="1347511"/>
            <a:ext cx="8126913" cy="41505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333675"/>
            <a:ext cx="3187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Kenny &amp; </a:t>
            </a:r>
            <a:r>
              <a:rPr lang="en-US" sz="1200" dirty="0" err="1" smtClean="0">
                <a:hlinkClick r:id="rId3"/>
              </a:rPr>
              <a:t>Montanari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i="1" dirty="0" smtClean="0">
                <a:hlinkClick r:id="rId3"/>
              </a:rPr>
              <a:t>JCAMD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b="1" dirty="0" smtClean="0">
                <a:hlinkClick r:id="rId3"/>
              </a:rPr>
              <a:t>2013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i="1" dirty="0" smtClean="0">
                <a:hlinkClick r:id="rId3"/>
              </a:rPr>
              <a:t>27</a:t>
            </a:r>
            <a:r>
              <a:rPr lang="en-US" sz="1200" dirty="0" smtClean="0">
                <a:hlinkClick r:id="rId3"/>
              </a:rPr>
              <a:t>, 1-13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44714" y="1288143"/>
            <a:ext cx="8345715" cy="243114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05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Bins and boxes for predictions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900"/>
            <a:ext cx="9144000" cy="4122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67855" y="5207000"/>
            <a:ext cx="5842001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Assay Readout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0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show me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HTS plate statistics are important to judge performance of an ongoing screen</a:t>
            </a:r>
          </a:p>
          <a:p>
            <a:r>
              <a:rPr lang="en-US" dirty="0" smtClean="0"/>
              <a:t>Does the tool display Z’ for all plates?</a:t>
            </a:r>
          </a:p>
          <a:p>
            <a:pPr lvl="1"/>
            <a:r>
              <a:rPr lang="en-US" dirty="0" smtClean="0"/>
              <a:t>Should it? How to toggle between all </a:t>
            </a:r>
            <a:r>
              <a:rPr lang="en-US" dirty="0" err="1" smtClean="0"/>
              <a:t>vs</a:t>
            </a:r>
            <a:r>
              <a:rPr lang="en-US" dirty="0" smtClean="0"/>
              <a:t> clean?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08C2D1-DB87-0B46-A026-7A31BCD3DA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©2019 Vertex Pharmaceuticals Incorporated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55" y="3180216"/>
            <a:ext cx="7198156" cy="3170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28" y="3085512"/>
            <a:ext cx="733782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0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1">
  <a:themeElements>
    <a:clrScheme name="Custom 2">
      <a:dk1>
        <a:srgbClr val="000000"/>
      </a:dk1>
      <a:lt1>
        <a:srgbClr val="FFFFFF"/>
      </a:lt1>
      <a:dk2>
        <a:srgbClr val="9BBB50"/>
      </a:dk2>
      <a:lt2>
        <a:srgbClr val="0080C3"/>
      </a:lt2>
      <a:accent1>
        <a:srgbClr val="53247F"/>
      </a:accent1>
      <a:accent2>
        <a:srgbClr val="666666"/>
      </a:accent2>
      <a:accent3>
        <a:srgbClr val="FFFFFF"/>
      </a:accent3>
      <a:accent4>
        <a:srgbClr val="F7931E"/>
      </a:accent4>
      <a:accent5>
        <a:srgbClr val="B3ACC0"/>
      </a:accent5>
      <a:accent6>
        <a:srgbClr val="5C5C5C"/>
      </a:accent6>
      <a:hlink>
        <a:srgbClr val="4881BD"/>
      </a:hlink>
      <a:folHlink>
        <a:srgbClr val="C0504D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666666"/>
        </a:dk1>
        <a:lt1>
          <a:srgbClr val="FFFFFF"/>
        </a:lt1>
        <a:dk2>
          <a:srgbClr val="53247F"/>
        </a:dk2>
        <a:lt2>
          <a:srgbClr val="D7D7D7"/>
        </a:lt2>
        <a:accent1>
          <a:srgbClr val="B3BBBB"/>
        </a:accent1>
        <a:accent2>
          <a:srgbClr val="4881BD"/>
        </a:accent2>
        <a:accent3>
          <a:srgbClr val="FFFFFF"/>
        </a:accent3>
        <a:accent4>
          <a:srgbClr val="565656"/>
        </a:accent4>
        <a:accent5>
          <a:srgbClr val="D6DADA"/>
        </a:accent5>
        <a:accent6>
          <a:srgbClr val="4074AB"/>
        </a:accent6>
        <a:hlink>
          <a:srgbClr val="9BBB50"/>
        </a:hlink>
        <a:folHlink>
          <a:srgbClr val="53247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rget_x0020_Audiences xmlns="a4385e16-9b31-477f-b330-7fcaaca90455" xsi:nil="true"/>
    <PublishingStartDate xmlns="http://schemas.microsoft.com/sharepoint/v3" xsi:nil="true"/>
    <PublishingExpiration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CCF0D4B29CC74CBB24073CE2F56930" ma:contentTypeVersion="2" ma:contentTypeDescription="Create a new document." ma:contentTypeScope="" ma:versionID="c693d242ef197da6d052615cd833f6f4">
  <xsd:schema xmlns:xsd="http://www.w3.org/2001/XMLSchema" xmlns:xs="http://www.w3.org/2001/XMLSchema" xmlns:p="http://schemas.microsoft.com/office/2006/metadata/properties" xmlns:ns1="http://schemas.microsoft.com/sharepoint/v3" xmlns:ns2="a4385e16-9b31-477f-b330-7fcaaca90455" targetNamespace="http://schemas.microsoft.com/office/2006/metadata/properties" ma:root="true" ma:fieldsID="9767b3b3f70a9f018f854e7f05652cf9" ns1:_="" ns2:_="">
    <xsd:import namespace="http://schemas.microsoft.com/sharepoint/v3"/>
    <xsd:import namespace="a4385e16-9b31-477f-b330-7fcaaca9045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rget_x0020_Audienc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85e16-9b31-477f-b330-7fcaaca90455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10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62F49F-4991-4A61-BBC0-F2DA689FB0BC}">
  <ds:schemaRefs>
    <ds:schemaRef ds:uri="http://schemas.microsoft.com/office/2006/metadata/properties"/>
    <ds:schemaRef ds:uri="http://schemas.microsoft.com/office/infopath/2007/PartnerControls"/>
    <ds:schemaRef ds:uri="a4385e16-9b31-477f-b330-7fcaaca9045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D72CC29-F967-406E-88A1-FC90AEBBD6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4385e16-9b31-477f-b330-7fcaaca904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B2A756-44C7-4B5D-BDF2-AEE1129206A6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8E471094-DF2A-46DE-9E66-C6F52CC829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Presentation1.potx</Template>
  <TotalTime>6607</TotalTime>
  <Words>1034</Words>
  <Application>Microsoft Macintosh PowerPoint</Application>
  <PresentationFormat>On-screen Show (4:3)</PresentationFormat>
  <Paragraphs>207</Paragraphs>
  <Slides>23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Presentation1</vt:lpstr>
      <vt:lpstr>Equation</vt:lpstr>
      <vt:lpstr>PowerPoint Presentation</vt:lpstr>
      <vt:lpstr>Outline</vt:lpstr>
      <vt:lpstr>Sapir Whorf for data visualization</vt:lpstr>
      <vt:lpstr>You don’t always have the whole truth</vt:lpstr>
      <vt:lpstr>The datasaurus dozen</vt:lpstr>
      <vt:lpstr>Bins and boxes</vt:lpstr>
      <vt:lpstr>Bins and boxes</vt:lpstr>
      <vt:lpstr>Bins and boxes for predictions</vt:lpstr>
      <vt:lpstr>Just show me the data</vt:lpstr>
      <vt:lpstr>Just show me the data</vt:lpstr>
      <vt:lpstr>(Programming) language matters</vt:lpstr>
      <vt:lpstr>Switching representations</vt:lpstr>
      <vt:lpstr>Switching representations</vt:lpstr>
      <vt:lpstr>Characterizing chemical libraries</vt:lpstr>
      <vt:lpstr>Scaffold network representations</vt:lpstr>
      <vt:lpstr>Metrics for the complete network</vt:lpstr>
      <vt:lpstr>Scaffold network to scaffold forest</vt:lpstr>
      <vt:lpstr>Forest size vs library size</vt:lpstr>
      <vt:lpstr>Summarizing forests</vt:lpstr>
      <vt:lpstr>Exploring the forest</vt:lpstr>
      <vt:lpstr>Access to all the data</vt:lpstr>
      <vt:lpstr>How do we see all there is to see?</vt:lpstr>
      <vt:lpstr>Acknowledgements</vt:lpstr>
    </vt:vector>
  </TitlesOfParts>
  <Company>Vertex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Vertex 2018 PPT Template</dc:title>
  <dc:creator>Vertex User</dc:creator>
  <cp:lastModifiedBy>Rajarshi Guha</cp:lastModifiedBy>
  <cp:revision>164</cp:revision>
  <dcterms:created xsi:type="dcterms:W3CDTF">2011-11-28T14:30:29Z</dcterms:created>
  <dcterms:modified xsi:type="dcterms:W3CDTF">2019-07-18T15:00:08Z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rget Audiences">
    <vt:lpwstr/>
  </property>
  <property fmtid="{D5CDD505-2E9C-101B-9397-08002B2CF9AE}" pid="3" name="ContentTypeId">
    <vt:lpwstr>0x0101008BCCF0D4B29CC74CBB24073CE2F56930</vt:lpwstr>
  </property>
</Properties>
</file>